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PT Sans Narrow"/>
      <p:regular r:id="rId18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7.xml"/><Relationship Id="rId22" Type="http://schemas.openxmlformats.org/officeDocument/2006/relationships/font" Target="fonts/OpenSans-italic.fntdata"/><Relationship Id="rId10" Type="http://schemas.openxmlformats.org/officeDocument/2006/relationships/slide" Target="slides/slide6.xml"/><Relationship Id="rId21" Type="http://schemas.openxmlformats.org/officeDocument/2006/relationships/font" Target="fonts/OpenSans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TSansNarrow-bold.fntdata"/><Relationship Id="rId6" Type="http://schemas.openxmlformats.org/officeDocument/2006/relationships/slide" Target="slides/slide2.xml"/><Relationship Id="rId18" Type="http://schemas.openxmlformats.org/officeDocument/2006/relationships/font" Target="fonts/PTSansNarrow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google.com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JS HTML DOM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Week 2, Day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Adding and Removing Nodes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document.createElement(“tagname”)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Creates an element node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document.createTextNode(“text”)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Creates a text node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parent.appendChild(newChild)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Appends node as the last child</a:t>
            </a:r>
          </a:p>
        </p:txBody>
      </p:sp>
      <p:sp>
        <p:nvSpPr>
          <p:cNvPr id="132" name="Shape 132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&lt;div id="div1"&gt;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 id="p1"&gt;This is a paragraph.&lt;/p&gt;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 id="p2"&gt;This is another paragraph.&lt;/p&gt;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para = document.createElement("p");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node = document.createTextNode("This is new.");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para.appendChild(node);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element = document.getElementById("div1");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element.appendChild(para);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Adding and Removing Nodes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parent.</a:t>
            </a:r>
            <a:r>
              <a:rPr lang="en"/>
              <a:t>insertBefore(newChild, existingChild)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Appends node as previous sibling of child</a:t>
            </a:r>
          </a:p>
        </p:txBody>
      </p:sp>
      <p:sp>
        <p:nvSpPr>
          <p:cNvPr id="139" name="Shape 139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&lt;div id="div1"&gt;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 id="p1"&gt;This is a paragraph.&lt;/p&gt;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 id="p2"&gt;This is another paragraph.&lt;/p&gt;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para = document.createElement("p");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node = document.createTextNode("This is new.");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para.appendChild(node);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element = document.getElementById("div1");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ar child = document.getELementById(“p2”);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element.</a:t>
            </a:r>
            <a:r>
              <a:rPr b="1" lang="en" sz="1000">
                <a:latin typeface="Courier New"/>
                <a:ea typeface="Courier New"/>
                <a:cs typeface="Courier New"/>
                <a:sym typeface="Courier New"/>
              </a:rPr>
              <a:t>insertBefore(para, child)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Adding and Removing Nodes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parent.removeChild(child)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Removes the child from HTML</a:t>
            </a:r>
          </a:p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&lt;div id="div1"&gt;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 id="p1"&gt;This is a paragraph.&lt;/p&gt;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 id="p2"&gt;This is another paragraph.&lt;/p&gt;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element = document.getElementById("div1");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ar child = document.getElementById(“p1”);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element.removeChild(child);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"/>
              <a:t>Create a button that generates random number between 0 to 1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Create &lt;img&gt; that changes back and forth between two different images when you click (changing HTML)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"/>
              <a:t>Create a div (100px by 100px) that changes between two colors when you click (changing CSS)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"/>
              <a:t>Create a button that disappears when you click 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HTML DOM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b="1" lang="en"/>
              <a:t>D</a:t>
            </a:r>
            <a:r>
              <a:rPr lang="en"/>
              <a:t>ocument </a:t>
            </a:r>
            <a:r>
              <a:rPr b="1" lang="en"/>
              <a:t>O</a:t>
            </a:r>
            <a:r>
              <a:rPr lang="en"/>
              <a:t>bject </a:t>
            </a:r>
            <a:r>
              <a:rPr b="1" lang="en"/>
              <a:t>M</a:t>
            </a:r>
            <a:r>
              <a:rPr lang="en"/>
              <a:t>odel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Represents HTML elements as JavaScript objects</a:t>
            </a:r>
          </a:p>
          <a:p>
            <a:pPr indent="-228600" lvl="0" marL="457200">
              <a:lnSpc>
                <a:spcPct val="200000"/>
              </a:lnSpc>
              <a:spcBef>
                <a:spcPts val="0"/>
              </a:spcBef>
            </a:pPr>
            <a:r>
              <a:rPr lang="en"/>
              <a:t>Allows us to dynamically add, remove, and modify HTML elements and their CSS styles</a:t>
            </a:r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266179"/>
            <a:ext cx="3999900" cy="2189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Element and Content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document.getElementById(“id1”)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Element object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.innerHTML property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Content of the element</a:t>
            </a:r>
          </a:p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&lt;div id=”id1”&gt;Content goes here.&lt;/div&gt;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document.getElementById(“id1”).innerHTML = “Hello.”;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Getting Elements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/>
              <a:t>.getElementById(“id1”)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 single element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.getElementsByTagName(“p”)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 list of elements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.getElementsByClassName(“class1”)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 list of elements</a:t>
            </a:r>
          </a:p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&lt;div id=”id1”&gt;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&lt;p&gt;hi&lt;/p&gt;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&lt;p&gt;bye&lt;/p&gt;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&lt;/div&gt;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&lt;p&gt;wow&lt;/p&gt;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allp = document.getElementsByTagName(“p”);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x = document.getElementById(“id1”);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somep = x.getElementsByTagName(“p”);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allp[2].innerHTML = “thanks”;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somep[0].innerHTML = “hello”;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Changing Contents and Attributes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/>
              <a:t>Changing contents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.innerHTML property of the element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Changing attribute values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.attributename property</a:t>
            </a:r>
          </a:p>
        </p:txBody>
      </p:sp>
      <p:sp>
        <p:nvSpPr>
          <p:cNvPr id="96" name="Shape 96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&lt;a href=”</a:t>
            </a:r>
            <a:r>
              <a:rPr lang="en" sz="11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https://www.google.com/</a:t>
            </a: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”&gt;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Click here.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&lt;/a&gt;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var element = document.getElementById(“id1”);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element.innerHTML = “CLICK!”;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urier New"/>
                <a:ea typeface="Courier New"/>
                <a:cs typeface="Courier New"/>
                <a:sym typeface="Courier New"/>
              </a:rPr>
              <a:t>element.href = “index2.html”;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Changing </a:t>
            </a:r>
            <a:r>
              <a:rPr lang="en"/>
              <a:t>CSS Styling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/>
              <a:t>Changing a style property</a:t>
            </a:r>
          </a:p>
          <a:p>
            <a:pPr indent="-3175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16666"/>
              <a:buFont typeface="Open Sans"/>
            </a:pPr>
            <a:r>
              <a:rPr lang="en"/>
              <a:t>.style.propertyname</a:t>
            </a:r>
          </a:p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&lt;div id=”id1” style=”width:100px; height:100px; background-color:red;”&gt;&lt;/div&gt;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var element = document.getElementById(“id1”);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element.style.background-color = “blue”;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Document Tree Navigation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/>
              <a:t>Terminologies: node, root node, parent, sibling, child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Every element (except for root) has one parent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 sibling is any element that shares a parent</a:t>
            </a:r>
          </a:p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266175"/>
            <a:ext cx="3999900" cy="2189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Document Tree Navigation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Properties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.parentNode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.childNodes</a:t>
            </a:r>
          </a:p>
          <a:p>
            <a:pPr indent="-228600" lvl="2" marL="13716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List of nodes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.firstChild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.lastChild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.nextSibling</a:t>
            </a:r>
          </a:p>
          <a:p>
            <a:pPr indent="-2286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.previousSibling</a:t>
            </a:r>
          </a:p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&lt;head id=”id1”&gt;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	&lt;title&gt;DOM Tutorial&lt;/title&gt;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&lt;/head&gt;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&lt;body&gt;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	&lt;h1&gt;DOM Lesson one&lt;/h1&gt;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	&lt;p&gt;Hello world!&lt;/p&gt;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	&lt;/body&gt;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document.getElementsByTagName(“p”)[0]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document.getElementById(“id1”).nextSibling.lastChild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Text Node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</a:pPr>
            <a:r>
              <a:rPr lang="en"/>
              <a:t>Text contents inside of elements are also nodes (called text nodes)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The content of a text node can be accessed with .nodeValue</a:t>
            </a:r>
          </a:p>
          <a:p>
            <a:pPr indent="-2286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.innerHTML is equivalent to .firstChild.nodeValue</a:t>
            </a:r>
          </a:p>
        </p:txBody>
      </p:sp>
      <p:sp>
        <p:nvSpPr>
          <p:cNvPr id="125" name="Shape 12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&lt;head id=”id1”&gt;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&lt;title&gt;DOM Tutorial&lt;/title&gt;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&lt;/head&gt;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&lt;body&gt;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&lt;h1&gt;DOM Lesson one&lt;/h1&gt;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&lt;p id=”id2”&gt;Hello world!&lt;/p&gt;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&lt;/body&gt;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document.getElementById(“id2”).innerHTML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document.getElementById(“id2”).firstChild.nodeValue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